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64" r:id="rId3"/>
    <p:sldId id="268" r:id="rId4"/>
    <p:sldId id="272" r:id="rId5"/>
    <p:sldId id="262" r:id="rId6"/>
    <p:sldId id="270" r:id="rId7"/>
    <p:sldId id="263" r:id="rId8"/>
    <p:sldId id="265" r:id="rId9"/>
    <p:sldId id="267" r:id="rId10"/>
    <p:sldId id="266" r:id="rId11"/>
    <p:sldId id="274" r:id="rId12"/>
    <p:sldId id="275" r:id="rId13"/>
    <p:sldId id="278" r:id="rId14"/>
    <p:sldId id="277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86545" autoAdjust="0"/>
  </p:normalViewPr>
  <p:slideViewPr>
    <p:cSldViewPr snapToGrid="0">
      <p:cViewPr varScale="1">
        <p:scale>
          <a:sx n="142" d="100"/>
          <a:sy n="142" d="100"/>
        </p:scale>
        <p:origin x="79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4CBEE-5CFB-47D0-A3F2-BC350A14A25C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DAFC4-3173-4F0D-852B-A5A493DB4A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94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DAFC4-3173-4F0D-852B-A5A493DB4A3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85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DAFC4-3173-4F0D-852B-A5A493DB4A3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0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9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54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73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5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98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47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97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5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21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E726-37BB-44DF-8435-3A429355E627}" type="datetimeFigureOut">
              <a:rPr kumimoji="1" lang="ja-JP" altLang="en-US" smtClean="0"/>
              <a:t>2018/5/26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EBC1-A162-4816-85DB-1D8B0F84E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63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NRpvkRKWDd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cetaichi.com/public/125.cfm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earthbalance-taichi.com/2013/10/chen-taiji-cloud-hand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7921" y="789272"/>
            <a:ext cx="9144000" cy="1717110"/>
          </a:xfrm>
        </p:spPr>
        <p:txBody>
          <a:bodyPr>
            <a:normAutofit fontScale="90000"/>
          </a:bodyPr>
          <a:lstStyle/>
          <a:p>
            <a:r>
              <a:rPr kumimoji="1" lang="en-US" altLang="ja-JP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Let Us Play Tai Chi</a:t>
            </a:r>
            <a:br>
              <a:rPr kumimoji="1" lang="en-US" altLang="ja-JP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kumimoji="1" lang="en-US" altLang="ja-JP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Nan Zhang</a:t>
            </a:r>
            <a:endParaRPr kumimoji="1" lang="ja-JP" alt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48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endParaRPr kumimoji="1" lang="ja-JP" altLang="en-US" sz="4800" i="1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56" y="3181631"/>
            <a:ext cx="4867275" cy="317182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69" y="3181631"/>
            <a:ext cx="4916556" cy="32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Comic Sans MS" panose="030F0702030302020204" pitchFamily="66" charset="0"/>
              </a:rPr>
              <a:t>Beautiful Art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0513" y="1817575"/>
            <a:ext cx="65473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/>
              <a:t>Practicing Tai Chi will make people’s feeling pleasant, </a:t>
            </a:r>
            <a:endParaRPr lang="en-US" altLang="ja-JP" sz="4000" dirty="0" smtClean="0"/>
          </a:p>
          <a:p>
            <a:r>
              <a:rPr lang="en-US" altLang="ja-JP" sz="4000" dirty="0" smtClean="0"/>
              <a:t>and woman's temperament elegant.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     </a:t>
            </a:r>
          </a:p>
          <a:p>
            <a:r>
              <a:rPr lang="en-US" altLang="ja-JP" sz="4000" dirty="0"/>
              <a:t> </a:t>
            </a:r>
            <a:r>
              <a:rPr lang="en-US" altLang="ja-JP" sz="4000" dirty="0" smtClean="0"/>
              <a:t>      The dashing player</a:t>
            </a:r>
            <a:endParaRPr lang="ja-JP" altLang="en-US" sz="4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84" y="1817575"/>
            <a:ext cx="4634516" cy="3947921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>
            <a:off x="5490597" y="5221577"/>
            <a:ext cx="944217" cy="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3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9722" y="365125"/>
            <a:ext cx="10515600" cy="1325563"/>
          </a:xfrm>
        </p:spPr>
        <p:txBody>
          <a:bodyPr/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Rectangle and Circular :</a:t>
            </a:r>
            <a:b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an ancient</a:t>
            </a:r>
            <a:r>
              <a:rPr lang="en-US" altLang="ja-JP" dirty="0" smtClean="0"/>
              <a:t>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Philosophy 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93727" y="2537886"/>
            <a:ext cx="57760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Control </a:t>
            </a:r>
            <a:r>
              <a:rPr lang="en-US" altLang="ja-JP" sz="3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 hard thing </a:t>
            </a:r>
            <a:r>
              <a:rPr lang="en-US" altLang="ja-JP" sz="36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with</a:t>
            </a:r>
            <a:r>
              <a:rPr lang="ja-JP" altLang="en-US" sz="3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ja-JP" sz="36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 </a:t>
            </a:r>
            <a:r>
              <a:rPr lang="en-US" altLang="ja-JP" sz="3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soft </a:t>
            </a:r>
            <a:r>
              <a:rPr lang="en-US" altLang="ja-JP" sz="36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power</a:t>
            </a:r>
            <a:r>
              <a:rPr lang="en-US" altLang="ja-JP" sz="36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ja-JP" altLang="en-US" sz="36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749" y="993913"/>
            <a:ext cx="3366051" cy="252453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793727" y="4858551"/>
            <a:ext cx="10551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32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</a:t>
            </a:r>
            <a:r>
              <a:rPr lang="en-US" altLang="ja-JP" sz="32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our </a:t>
            </a:r>
            <a:r>
              <a:rPr lang="en-US" altLang="ja-JP" sz="32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feeling will settle down </a:t>
            </a:r>
            <a:r>
              <a:rPr lang="en-US" altLang="zh-CN" sz="32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when</a:t>
            </a:r>
            <a:r>
              <a:rPr lang="en-US" altLang="ja-JP" sz="32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you </a:t>
            </a:r>
            <a:r>
              <a:rPr lang="en-US" altLang="ja-JP" sz="32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play </a:t>
            </a:r>
            <a:r>
              <a:rPr lang="en-US" altLang="ja-JP" sz="32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Tai Chi</a:t>
            </a:r>
            <a:r>
              <a:rPr lang="en-US" altLang="ja-JP" sz="32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endParaRPr lang="ja-JP" altLang="ja-JP" sz="3200" b="1" kern="100" dirty="0">
              <a:effectLst/>
              <a:latin typeface="Comic Sans MS" panose="030F07020303020202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20361" y="442291"/>
            <a:ext cx="1649895" cy="1341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391383" y="327991"/>
            <a:ext cx="576469" cy="60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791454" y="315159"/>
            <a:ext cx="556591" cy="467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29925" y="1510748"/>
            <a:ext cx="506895" cy="347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692655" y="1413062"/>
            <a:ext cx="646043" cy="496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八角形 11"/>
          <p:cNvSpPr/>
          <p:nvPr/>
        </p:nvSpPr>
        <p:spPr>
          <a:xfrm>
            <a:off x="2961863" y="1331843"/>
            <a:ext cx="2007704" cy="2077278"/>
          </a:xfrm>
          <a:prstGeom prst="oc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242859" y="1268247"/>
            <a:ext cx="556592" cy="30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061487" y="1305518"/>
            <a:ext cx="646044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757226" y="1622446"/>
            <a:ext cx="228599" cy="626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2926090" y="1626752"/>
            <a:ext cx="288234" cy="690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902228" y="2449997"/>
            <a:ext cx="377687" cy="735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374336" y="3279913"/>
            <a:ext cx="626165" cy="12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4108697" y="3158652"/>
            <a:ext cx="551623" cy="283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4750909" y="2420929"/>
            <a:ext cx="278293" cy="720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6977269" y="3216918"/>
            <a:ext cx="2047461" cy="187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564" y="4763328"/>
            <a:ext cx="2319130" cy="173934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2170256" y="167381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Angular</a:t>
            </a:r>
            <a:endParaRPr lang="ja-JP" altLang="en-US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7411647" y="3892071"/>
            <a:ext cx="1285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/>
              <a:t>A person’s</a:t>
            </a:r>
          </a:p>
          <a:p>
            <a:r>
              <a:rPr lang="en-US" altLang="ja-JP" sz="2000" b="1" dirty="0" smtClean="0"/>
              <a:t>   opinion</a:t>
            </a:r>
            <a:endParaRPr lang="ja-JP" altLang="en-US" sz="2000" b="1" dirty="0"/>
          </a:p>
        </p:txBody>
      </p:sp>
      <p:sp>
        <p:nvSpPr>
          <p:cNvPr id="33" name="正方形/長方形 32"/>
          <p:cNvSpPr/>
          <p:nvPr/>
        </p:nvSpPr>
        <p:spPr>
          <a:xfrm>
            <a:off x="2301944" y="5532902"/>
            <a:ext cx="5232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Comic Sans MS" panose="030F0702030302020204" pitchFamily="66" charset="0"/>
              </a:rPr>
              <a:t>The core without any change</a:t>
            </a:r>
            <a:endParaRPr lang="en-US" altLang="ja-JP" sz="2800" b="1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99521" y="482541"/>
            <a:ext cx="6006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Rectangle    Diamond     Circular</a:t>
            </a:r>
            <a:endParaRPr lang="ja-JP" altLang="ja-JP" sz="2800" b="1" kern="100" dirty="0">
              <a:effectLst/>
              <a:latin typeface="Comic Sans MS" panose="030F07020303020202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89102" y="3095247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b="1" dirty="0" err="1">
                <a:ea typeface="メイリオ" panose="020B0604030504040204" pitchFamily="50" charset="-128"/>
                <a:cs typeface="Times New Roman" panose="02020603050405020304" pitchFamily="18" charset="0"/>
              </a:rPr>
              <a:t>．．．</a:t>
            </a:r>
            <a:endParaRPr lang="ja-JP" altLang="en-US" sz="2800" b="1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302317" y="77812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7432828" y="5774634"/>
            <a:ext cx="1533570" cy="39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9483687" y="785469"/>
            <a:ext cx="377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02829" y="6155671"/>
            <a:ext cx="9472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more contact with Tai Chi, the </a:t>
            </a:r>
            <a:r>
              <a:rPr lang="en-US" altLang="ja-JP" sz="2000" b="1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more calmer with your temperament  </a:t>
            </a:r>
            <a:endParaRPr lang="ja-JP" altLang="ja-JP" sz="2000" b="1" kern="100" dirty="0">
              <a:effectLst/>
              <a:latin typeface="Comic Sans MS" panose="030F07020303020202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9709" y="931482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メイリオ" panose="020B0604030504040204" pitchFamily="50" charset="-128"/>
                <a:cs typeface="Times New Roman" panose="02020603050405020304" pitchFamily="18" charset="0"/>
              </a:rPr>
              <a:t>A </a:t>
            </a:r>
            <a:r>
              <a:rPr lang="en-US" altLang="ja-JP" sz="1600" b="1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person's</a:t>
            </a:r>
          </a:p>
          <a:p>
            <a:r>
              <a:rPr lang="en-US" altLang="ja-JP" sz="1600" b="1" dirty="0" smtClean="0">
                <a:latin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b="1" dirty="0">
                <a:latin typeface="メイリオ" panose="020B0604030504040204" pitchFamily="50" charset="-128"/>
                <a:cs typeface="Times New Roman" panose="02020603050405020304" pitchFamily="18" charset="0"/>
              </a:rPr>
              <a:t>opinion</a:t>
            </a:r>
            <a:endParaRPr lang="ja-JP" altLang="en-US" sz="16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331750" y="2179076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As stiff as </a:t>
            </a:r>
            <a:r>
              <a:rPr lang="en-US" altLang="ja-JP" b="1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 </a:t>
            </a:r>
            <a:r>
              <a:rPr lang="en-US" altLang="ja-JP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poker</a:t>
            </a:r>
            <a:endParaRPr lang="ja-JP" altLang="en-US" dirty="0"/>
          </a:p>
        </p:txBody>
      </p:sp>
      <p:cxnSp>
        <p:nvCxnSpPr>
          <p:cNvPr id="25" name="直線矢印コネクタ 24"/>
          <p:cNvCxnSpPr>
            <a:stCxn id="17" idx="0"/>
          </p:cNvCxnSpPr>
          <p:nvPr/>
        </p:nvCxnSpPr>
        <p:spPr>
          <a:xfrm flipH="1" flipV="1">
            <a:off x="1371111" y="1910018"/>
            <a:ext cx="13171" cy="269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7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29" grpId="0" animBg="1"/>
      <p:bldP spid="31" grpId="0"/>
      <p:bldP spid="32" grpId="0"/>
      <p:bldP spid="33" grpId="0"/>
      <p:bldP spid="5" grpId="0"/>
      <p:bldP spid="15" grpId="0"/>
      <p:bldP spid="7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3" y="1177360"/>
            <a:ext cx="4250416" cy="226314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863166" y="2130783"/>
            <a:ext cx="27621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b="1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reverse </a:t>
            </a:r>
            <a:r>
              <a:rPr lang="en-US" altLang="ja-JP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S-shaped</a:t>
            </a:r>
            <a:endParaRPr lang="ja-JP" altLang="ja-JP" sz="2000" b="1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389560" y="1530619"/>
            <a:ext cx="9605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96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</a:t>
            </a:r>
            <a:endParaRPr lang="ja-JP" altLang="ja-JP" sz="9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15962" y="3633182"/>
            <a:ext cx="2436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b="1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Mirror image</a:t>
            </a:r>
            <a:endParaRPr lang="ja-JP" altLang="ja-JP" sz="2800" b="1" kern="100" dirty="0">
              <a:effectLst/>
              <a:latin typeface="Comic Sans MS" panose="030F07020303020202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1840" y="5096787"/>
            <a:ext cx="10454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When you are carrying out something, you have to think not only for yourself, but also for your partner (a person, a company, </a:t>
            </a:r>
            <a:r>
              <a:rPr lang="en-US" altLang="ja-JP" sz="2800" kern="100" dirty="0" smtClean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or </a:t>
            </a:r>
            <a:r>
              <a:rPr lang="en-US" altLang="ja-JP" sz="2800" kern="1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 country).</a:t>
            </a:r>
            <a:endParaRPr lang="ja-JP" altLang="ja-JP" sz="2800" kern="100" dirty="0">
              <a:effectLst/>
              <a:latin typeface="Comic Sans MS" panose="030F0702030302020204" pitchFamily="66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52956" y="74388"/>
            <a:ext cx="6872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What can we learn from Tai Chi</a:t>
            </a:r>
            <a:r>
              <a:rPr lang="en-US" altLang="ja-JP" sz="3200" dirty="0">
                <a:latin typeface="Comic Sans MS" panose="030F0702030302020204" pitchFamily="66" charset="0"/>
                <a:ea typeface="ＭＳ 明朝" panose="02020609040205080304" pitchFamily="17" charset="-128"/>
                <a:cs typeface="Times New Roman" panose="02020603050405020304" pitchFamily="18" charset="0"/>
              </a:rPr>
              <a:t>?</a:t>
            </a:r>
            <a:endParaRPr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2982311" y="1594348"/>
            <a:ext cx="890831" cy="1426147"/>
          </a:xfrm>
          <a:custGeom>
            <a:avLst/>
            <a:gdLst>
              <a:gd name="connsiteX0" fmla="*/ 65689 w 890831"/>
              <a:gd name="connsiteY0" fmla="*/ 71892 h 1426147"/>
              <a:gd name="connsiteX1" fmla="*/ 492409 w 890831"/>
              <a:gd name="connsiteY1" fmla="*/ 772 h 1426147"/>
              <a:gd name="connsiteX2" fmla="*/ 797209 w 890831"/>
              <a:gd name="connsiteY2" fmla="*/ 112532 h 1426147"/>
              <a:gd name="connsiteX3" fmla="*/ 888649 w 890831"/>
              <a:gd name="connsiteY3" fmla="*/ 427492 h 1426147"/>
              <a:gd name="connsiteX4" fmla="*/ 726089 w 890831"/>
              <a:gd name="connsiteY4" fmla="*/ 630692 h 1426147"/>
              <a:gd name="connsiteX5" fmla="*/ 279049 w 890831"/>
              <a:gd name="connsiteY5" fmla="*/ 722132 h 1426147"/>
              <a:gd name="connsiteX6" fmla="*/ 4729 w 890831"/>
              <a:gd name="connsiteY6" fmla="*/ 1087892 h 1426147"/>
              <a:gd name="connsiteX7" fmla="*/ 502569 w 890831"/>
              <a:gd name="connsiteY7" fmla="*/ 1423172 h 1426147"/>
              <a:gd name="connsiteX8" fmla="*/ 837849 w 890831"/>
              <a:gd name="connsiteY8" fmla="*/ 1250452 h 1426147"/>
              <a:gd name="connsiteX9" fmla="*/ 858169 w 890831"/>
              <a:gd name="connsiteY9" fmla="*/ 1219972 h 142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0831" h="1426147">
                <a:moveTo>
                  <a:pt x="65689" y="71892"/>
                </a:moveTo>
                <a:cubicBezTo>
                  <a:pt x="218089" y="32945"/>
                  <a:pt x="370489" y="-6001"/>
                  <a:pt x="492409" y="772"/>
                </a:cubicBezTo>
                <a:cubicBezTo>
                  <a:pt x="614329" y="7545"/>
                  <a:pt x="731169" y="41412"/>
                  <a:pt x="797209" y="112532"/>
                </a:cubicBezTo>
                <a:cubicBezTo>
                  <a:pt x="863249" y="183652"/>
                  <a:pt x="900502" y="341132"/>
                  <a:pt x="888649" y="427492"/>
                </a:cubicBezTo>
                <a:cubicBezTo>
                  <a:pt x="876796" y="513852"/>
                  <a:pt x="827689" y="581585"/>
                  <a:pt x="726089" y="630692"/>
                </a:cubicBezTo>
                <a:cubicBezTo>
                  <a:pt x="624489" y="679799"/>
                  <a:pt x="399276" y="645932"/>
                  <a:pt x="279049" y="722132"/>
                </a:cubicBezTo>
                <a:cubicBezTo>
                  <a:pt x="158822" y="798332"/>
                  <a:pt x="-32524" y="971052"/>
                  <a:pt x="4729" y="1087892"/>
                </a:cubicBezTo>
                <a:cubicBezTo>
                  <a:pt x="41982" y="1204732"/>
                  <a:pt x="363716" y="1396079"/>
                  <a:pt x="502569" y="1423172"/>
                </a:cubicBezTo>
                <a:cubicBezTo>
                  <a:pt x="641422" y="1450265"/>
                  <a:pt x="778582" y="1284319"/>
                  <a:pt x="837849" y="1250452"/>
                </a:cubicBezTo>
                <a:cubicBezTo>
                  <a:pt x="897116" y="1216585"/>
                  <a:pt x="877642" y="1218278"/>
                  <a:pt x="858169" y="1219972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5933746" y="1674132"/>
            <a:ext cx="890831" cy="1426147"/>
          </a:xfrm>
          <a:custGeom>
            <a:avLst/>
            <a:gdLst>
              <a:gd name="connsiteX0" fmla="*/ 65689 w 890831"/>
              <a:gd name="connsiteY0" fmla="*/ 71892 h 1426147"/>
              <a:gd name="connsiteX1" fmla="*/ 492409 w 890831"/>
              <a:gd name="connsiteY1" fmla="*/ 772 h 1426147"/>
              <a:gd name="connsiteX2" fmla="*/ 797209 w 890831"/>
              <a:gd name="connsiteY2" fmla="*/ 112532 h 1426147"/>
              <a:gd name="connsiteX3" fmla="*/ 888649 w 890831"/>
              <a:gd name="connsiteY3" fmla="*/ 427492 h 1426147"/>
              <a:gd name="connsiteX4" fmla="*/ 726089 w 890831"/>
              <a:gd name="connsiteY4" fmla="*/ 630692 h 1426147"/>
              <a:gd name="connsiteX5" fmla="*/ 279049 w 890831"/>
              <a:gd name="connsiteY5" fmla="*/ 722132 h 1426147"/>
              <a:gd name="connsiteX6" fmla="*/ 4729 w 890831"/>
              <a:gd name="connsiteY6" fmla="*/ 1087892 h 1426147"/>
              <a:gd name="connsiteX7" fmla="*/ 502569 w 890831"/>
              <a:gd name="connsiteY7" fmla="*/ 1423172 h 1426147"/>
              <a:gd name="connsiteX8" fmla="*/ 837849 w 890831"/>
              <a:gd name="connsiteY8" fmla="*/ 1250452 h 1426147"/>
              <a:gd name="connsiteX9" fmla="*/ 858169 w 890831"/>
              <a:gd name="connsiteY9" fmla="*/ 1219972 h 142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0831" h="1426147">
                <a:moveTo>
                  <a:pt x="65689" y="71892"/>
                </a:moveTo>
                <a:cubicBezTo>
                  <a:pt x="218089" y="32945"/>
                  <a:pt x="370489" y="-6001"/>
                  <a:pt x="492409" y="772"/>
                </a:cubicBezTo>
                <a:cubicBezTo>
                  <a:pt x="614329" y="7545"/>
                  <a:pt x="731169" y="41412"/>
                  <a:pt x="797209" y="112532"/>
                </a:cubicBezTo>
                <a:cubicBezTo>
                  <a:pt x="863249" y="183652"/>
                  <a:pt x="900502" y="341132"/>
                  <a:pt x="888649" y="427492"/>
                </a:cubicBezTo>
                <a:cubicBezTo>
                  <a:pt x="876796" y="513852"/>
                  <a:pt x="827689" y="581585"/>
                  <a:pt x="726089" y="630692"/>
                </a:cubicBezTo>
                <a:cubicBezTo>
                  <a:pt x="624489" y="679799"/>
                  <a:pt x="399276" y="645932"/>
                  <a:pt x="279049" y="722132"/>
                </a:cubicBezTo>
                <a:cubicBezTo>
                  <a:pt x="158822" y="798332"/>
                  <a:pt x="-32524" y="971052"/>
                  <a:pt x="4729" y="1087892"/>
                </a:cubicBezTo>
                <a:cubicBezTo>
                  <a:pt x="41982" y="1204732"/>
                  <a:pt x="363716" y="1396079"/>
                  <a:pt x="502569" y="1423172"/>
                </a:cubicBezTo>
                <a:cubicBezTo>
                  <a:pt x="641422" y="1450265"/>
                  <a:pt x="778582" y="1284319"/>
                  <a:pt x="837849" y="1250452"/>
                </a:cubicBezTo>
                <a:cubicBezTo>
                  <a:pt x="897116" y="1216585"/>
                  <a:pt x="877642" y="1218278"/>
                  <a:pt x="858169" y="121997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3" name="円/楕円 2"/>
          <p:cNvSpPr/>
          <p:nvPr/>
        </p:nvSpPr>
        <p:spPr>
          <a:xfrm>
            <a:off x="5496339" y="659163"/>
            <a:ext cx="5078895" cy="435333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6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  <p:bldP spid="1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56" y="394803"/>
            <a:ext cx="7782339" cy="489999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13365" y="5621204"/>
            <a:ext cx="1142492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32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           Thank </a:t>
            </a:r>
            <a:r>
              <a:rPr lang="en-US" altLang="ja-JP" sz="32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you for your </a:t>
            </a:r>
            <a:r>
              <a:rPr lang="en-US" altLang="ja-JP" sz="32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attention</a:t>
            </a:r>
          </a:p>
          <a:p>
            <a:pPr algn="just">
              <a:spcAft>
                <a:spcPts val="0"/>
              </a:spcAft>
            </a:pPr>
            <a:r>
              <a:rPr lang="en-US" altLang="ja-JP" sz="20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I played tai chi in </a:t>
            </a:r>
            <a:r>
              <a:rPr lang="en-US" altLang="ja-JP" sz="2000" b="1" kern="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Whisman</a:t>
            </a:r>
            <a:r>
              <a:rPr lang="en-US" altLang="ja-JP" sz="20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HGS行書体" panose="03000600000000000000" pitchFamily="66" charset="-128"/>
                <a:cs typeface="Times New Roman" panose="02020603050405020304" pitchFamily="18" charset="0"/>
              </a:rPr>
              <a:t> School Park every morning when I had been in Mountain View</a:t>
            </a:r>
            <a:endParaRPr lang="ja-JP" altLang="ja-JP" sz="20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HGS行書体" panose="03000600000000000000" pitchFamily="66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63120" y="5855454"/>
            <a:ext cx="5073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hlinkClick r:id="rId2"/>
              </a:rPr>
              <a:t>https://www.youtube.com/watch?v=</a:t>
            </a:r>
            <a:r>
              <a:rPr lang="ja-JP" altLang="en-US" dirty="0" smtClean="0">
                <a:hlinkClick r:id="rId2"/>
              </a:rPr>
              <a:t>NRpvkRKWDdc</a:t>
            </a:r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" y="695330"/>
            <a:ext cx="5598160" cy="48147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89" y="1668455"/>
            <a:ext cx="4250416" cy="226314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9154602" y="433720"/>
            <a:ext cx="2967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b="1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Tai Chi’s Symbol</a:t>
            </a:r>
            <a:endParaRPr lang="ja-JP" altLang="ja-JP" sz="2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0638182" y="4104861"/>
            <a:ext cx="0" cy="880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10638182" y="1083365"/>
            <a:ext cx="0" cy="440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9867125" y="5144647"/>
            <a:ext cx="15421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All </a:t>
            </a: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inclusive</a:t>
            </a:r>
          </a:p>
          <a:p>
            <a:pPr algn="just">
              <a:spcAft>
                <a:spcPts val="0"/>
              </a:spcAft>
            </a:pP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Forgive</a:t>
            </a:r>
          </a:p>
          <a:p>
            <a:pPr algn="just">
              <a:spcAft>
                <a:spcPts val="0"/>
              </a:spcAft>
            </a:pP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Tolerate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Comic Sans MS" panose="030F0702030302020204" pitchFamily="66" charset="0"/>
              </a:rPr>
              <a:t>What </a:t>
            </a:r>
            <a:r>
              <a:rPr lang="en-US" altLang="ja-JP" b="1" dirty="0" smtClean="0">
                <a:latin typeface="Comic Sans MS" panose="030F0702030302020204" pitchFamily="66" charset="0"/>
              </a:rPr>
              <a:t>Tai </a:t>
            </a:r>
            <a:r>
              <a:rPr lang="en-US" altLang="ja-JP" b="1" dirty="0">
                <a:latin typeface="Comic Sans MS" panose="030F0702030302020204" pitchFamily="66" charset="0"/>
              </a:rPr>
              <a:t>Chi </a:t>
            </a:r>
            <a:r>
              <a:rPr lang="en-US" altLang="ja-JP" b="1" dirty="0" smtClean="0">
                <a:latin typeface="Comic Sans MS" panose="030F0702030302020204" pitchFamily="66" charset="0"/>
              </a:rPr>
              <a:t>is</a:t>
            </a:r>
            <a:endParaRPr kumimoji="1" lang="ja-JP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Tai Chi is </a:t>
            </a:r>
            <a:r>
              <a:rPr lang="en-US" altLang="ja-JP" sz="3600" dirty="0" smtClean="0"/>
              <a:t>Chinese </a:t>
            </a:r>
            <a:r>
              <a:rPr lang="en-US" altLang="ja-JP" sz="3600" dirty="0"/>
              <a:t>traditional g</a:t>
            </a:r>
            <a:r>
              <a:rPr lang="en-US" altLang="ja-JP" sz="3600" dirty="0" smtClean="0"/>
              <a:t>ong </a:t>
            </a:r>
            <a:r>
              <a:rPr lang="en-US" altLang="ja-JP" sz="3600" dirty="0" err="1" smtClean="0"/>
              <a:t>fu</a:t>
            </a:r>
            <a:r>
              <a:rPr lang="en-US" altLang="ja-JP" sz="3600" dirty="0" smtClean="0"/>
              <a:t>.</a:t>
            </a:r>
          </a:p>
          <a:p>
            <a:endParaRPr kumimoji="1" lang="en-US" altLang="ja-JP" sz="3600" dirty="0"/>
          </a:p>
          <a:p>
            <a:r>
              <a:rPr lang="en-US" altLang="ja-JP" sz="3600" dirty="0" smtClean="0"/>
              <a:t>Tai Chi as a sport that good </a:t>
            </a:r>
            <a:r>
              <a:rPr lang="en-US" altLang="ja-JP" sz="3600" dirty="0"/>
              <a:t>for health, especially good for some diseases, including Parkinson's disease, diabetes, cancer and </a:t>
            </a:r>
            <a:r>
              <a:rPr lang="en-US" altLang="ja-JP" sz="3600" dirty="0" smtClean="0"/>
              <a:t>arthritis. </a:t>
            </a:r>
          </a:p>
          <a:p>
            <a:endParaRPr kumimoji="1" lang="en-US" altLang="ja-JP" sz="3600" dirty="0"/>
          </a:p>
          <a:p>
            <a:r>
              <a:rPr lang="en-US" altLang="ja-JP" sz="3600" dirty="0" smtClean="0"/>
              <a:t>Tai Chi </a:t>
            </a:r>
            <a:r>
              <a:rPr lang="en-US" altLang="ja-JP" sz="3600" dirty="0"/>
              <a:t>is </a:t>
            </a:r>
            <a:r>
              <a:rPr lang="en-US" altLang="ja-JP" sz="3600" dirty="0" smtClean="0"/>
              <a:t>a beautiful </a:t>
            </a:r>
            <a:r>
              <a:rPr lang="en-US" altLang="ja-JP" sz="3600" dirty="0"/>
              <a:t>a</a:t>
            </a:r>
            <a:r>
              <a:rPr lang="en-US" altLang="ja-JP" sz="3600" dirty="0" smtClean="0"/>
              <a:t>rt, an ancient philosophy.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650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266"/>
          </a:xfrm>
        </p:spPr>
        <p:txBody>
          <a:bodyPr/>
          <a:lstStyle/>
          <a:p>
            <a:r>
              <a:rPr lang="en-US" altLang="ja-JP" b="1" dirty="0">
                <a:latin typeface="Comic Sans MS" panose="030F0702030302020204" pitchFamily="66" charset="0"/>
              </a:rPr>
              <a:t>Historic </a:t>
            </a:r>
            <a:r>
              <a:rPr lang="en-US" altLang="ja-JP" b="1" dirty="0" smtClean="0">
                <a:latin typeface="Comic Sans MS" panose="030F0702030302020204" pitchFamily="66" charset="0"/>
              </a:rPr>
              <a:t>origin of Tai Chi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8869" y="1497634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Tai </a:t>
            </a:r>
            <a:r>
              <a:rPr lang="en-US" altLang="zh-CN" dirty="0"/>
              <a:t>Chi is the concept </a:t>
            </a:r>
            <a:r>
              <a:rPr lang="en-US" altLang="zh-CN" dirty="0" smtClean="0"/>
              <a:t>made </a:t>
            </a:r>
            <a:r>
              <a:rPr lang="en-US" altLang="zh-CN" dirty="0"/>
              <a:t>by </a:t>
            </a:r>
            <a:r>
              <a:rPr lang="en-US" altLang="zh-CN" b="1" dirty="0" smtClean="0"/>
              <a:t>Laozi</a:t>
            </a:r>
            <a:r>
              <a:rPr lang="en-US" altLang="zh-CN" dirty="0" smtClean="0"/>
              <a:t> who </a:t>
            </a:r>
            <a:r>
              <a:rPr lang="en-US" altLang="zh-CN" dirty="0"/>
              <a:t>is the </a:t>
            </a:r>
            <a:r>
              <a:rPr lang="en-US" altLang="zh-CN" dirty="0" smtClean="0"/>
              <a:t>Chinese </a:t>
            </a:r>
            <a:r>
              <a:rPr lang="en-US" altLang="zh-CN" dirty="0"/>
              <a:t>philosopher of </a:t>
            </a:r>
            <a:r>
              <a:rPr lang="en-US" altLang="zh-CN" dirty="0" smtClean="0"/>
              <a:t> </a:t>
            </a:r>
            <a:r>
              <a:rPr lang="en-US" altLang="zh-CN" dirty="0"/>
              <a:t>around the 6th century </a:t>
            </a:r>
            <a:r>
              <a:rPr lang="en-US" altLang="zh-CN" dirty="0" smtClean="0"/>
              <a:t>BC.</a:t>
            </a:r>
            <a:endParaRPr lang="en-US" altLang="zh-CN" dirty="0"/>
          </a:p>
          <a:p>
            <a:r>
              <a:rPr lang="en-US" altLang="ja-JP" dirty="0"/>
              <a:t>The genesis of </a:t>
            </a:r>
            <a:r>
              <a:rPr lang="en-US" altLang="ja-JP" dirty="0" smtClean="0"/>
              <a:t>“Tai </a:t>
            </a:r>
            <a:r>
              <a:rPr lang="en-US" altLang="ja-JP" dirty="0"/>
              <a:t>chi </a:t>
            </a:r>
            <a:r>
              <a:rPr lang="en-US" altLang="ja-JP" dirty="0" err="1" smtClean="0"/>
              <a:t>chuan</a:t>
            </a:r>
            <a:r>
              <a:rPr lang="en-US" altLang="ja-JP" dirty="0" smtClean="0"/>
              <a:t>” is </a:t>
            </a:r>
            <a:r>
              <a:rPr lang="en-US" altLang="ja-JP" dirty="0"/>
              <a:t>believed in China from the 12th century, </a:t>
            </a:r>
            <a:r>
              <a:rPr lang="en-US" altLang="zh-CN" b="1" dirty="0"/>
              <a:t>Taoism</a:t>
            </a:r>
            <a:r>
              <a:rPr lang="en-US" altLang="zh-CN" dirty="0"/>
              <a:t> and </a:t>
            </a:r>
            <a:r>
              <a:rPr lang="en-US" altLang="zh-CN" b="1" dirty="0"/>
              <a:t>Buddhism</a:t>
            </a:r>
            <a:r>
              <a:rPr lang="en-US" altLang="zh-CN" dirty="0"/>
              <a:t> on Tai Chi development give great influence</a:t>
            </a:r>
            <a:r>
              <a:rPr lang="en-US" altLang="zh-CN" dirty="0" smtClean="0"/>
              <a:t>.</a:t>
            </a:r>
          </a:p>
          <a:p>
            <a:endParaRPr lang="en-US" altLang="ja-JP" dirty="0"/>
          </a:p>
          <a:p>
            <a:r>
              <a:rPr lang="ja-JP" altLang="en-US" dirty="0" smtClean="0"/>
              <a:t>The </a:t>
            </a:r>
            <a:r>
              <a:rPr lang="ja-JP" altLang="en-US" dirty="0"/>
              <a:t>term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T</a:t>
            </a:r>
            <a:r>
              <a:rPr lang="ja-JP" altLang="en-US" dirty="0" smtClean="0"/>
              <a:t>ai </a:t>
            </a:r>
            <a:r>
              <a:rPr lang="ja-JP" altLang="en-US" dirty="0"/>
              <a:t>chi </a:t>
            </a:r>
            <a:r>
              <a:rPr lang="ja-JP" altLang="en-US" dirty="0" smtClean="0"/>
              <a:t>chuan</a:t>
            </a:r>
            <a:r>
              <a:rPr lang="ja-JP" altLang="en-US" dirty="0"/>
              <a:t>" translates as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"</a:t>
            </a:r>
            <a:r>
              <a:rPr lang="ja-JP" altLang="en-US" dirty="0"/>
              <a:t>boundless fist",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"</a:t>
            </a:r>
            <a:r>
              <a:rPr lang="ja-JP" altLang="en-US" dirty="0"/>
              <a:t>great extremes boxing". </a:t>
            </a:r>
          </a:p>
          <a:p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626" y="3593983"/>
            <a:ext cx="3528392" cy="302678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01" y="294413"/>
            <a:ext cx="1283597" cy="128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876933"/>
            <a:ext cx="5561937" cy="476951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652" y="876934"/>
            <a:ext cx="4097025" cy="476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The effect of T</a:t>
            </a:r>
            <a:r>
              <a:rPr lang="en-US" altLang="ja-JP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ai Chi  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52412" y="2068890"/>
            <a:ext cx="64604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doing tai chi, </a:t>
            </a:r>
            <a:r>
              <a:rPr lang="en-US" altLang="ja-JP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player’s </a:t>
            </a:r>
            <a:r>
              <a:rPr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"heart" and "body" will become healthy.</a:t>
            </a:r>
            <a:endParaRPr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847" y="1530626"/>
            <a:ext cx="5115238" cy="4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" y="1073119"/>
            <a:ext cx="4808855" cy="398783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369" y="1073119"/>
            <a:ext cx="4888231" cy="398783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318592" y="5630374"/>
            <a:ext cx="10131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 order to play Tai Chi, </a:t>
            </a:r>
            <a:r>
              <a:rPr lang="en-US" altLang="ja-JP" sz="2800" dirty="0" smtClean="0"/>
              <a:t>"</a:t>
            </a:r>
            <a:r>
              <a:rPr lang="en-US" altLang="ja-JP" sz="2800" dirty="0"/>
              <a:t>internal skill</a:t>
            </a:r>
            <a:r>
              <a:rPr lang="en-US" altLang="ja-JP" sz="2800" dirty="0" smtClean="0"/>
              <a:t>" </a:t>
            </a:r>
            <a:r>
              <a:rPr lang="en-US" altLang="ja-JP" sz="2800" dirty="0"/>
              <a:t>and “breathing exercise" are important. </a:t>
            </a:r>
            <a:r>
              <a:rPr lang="en-US" altLang="ja-JP" sz="2800" dirty="0" smtClean="0"/>
              <a:t>"</a:t>
            </a:r>
            <a:r>
              <a:rPr lang="en-US" altLang="ja-JP" sz="2800" dirty="0"/>
              <a:t>internal </a:t>
            </a:r>
            <a:r>
              <a:rPr lang="en-US" altLang="ja-JP" sz="2800" dirty="0" smtClean="0"/>
              <a:t>skill“ is </a:t>
            </a:r>
            <a:r>
              <a:rPr lang="en-US" altLang="ja-JP" sz="2800" dirty="0"/>
              <a:t>energy which every </a:t>
            </a:r>
            <a:r>
              <a:rPr lang="en-US" altLang="ja-JP" sz="2800" dirty="0" smtClean="0"/>
              <a:t>people </a:t>
            </a:r>
            <a:r>
              <a:rPr lang="en-US" altLang="ja-JP" sz="2800" dirty="0"/>
              <a:t>have.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291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957" y="365125"/>
            <a:ext cx="11360426" cy="1325563"/>
          </a:xfrm>
        </p:spPr>
        <p:txBody>
          <a:bodyPr/>
          <a:lstStyle/>
          <a:p>
            <a:r>
              <a:rPr lang="en-US" altLang="ja-JP" b="1" dirty="0">
                <a:latin typeface="Comic Sans MS" panose="030F0702030302020204" pitchFamily="66" charset="0"/>
              </a:rPr>
              <a:t>The basic </a:t>
            </a:r>
            <a:r>
              <a:rPr lang="en-US" altLang="ja-JP" b="1" dirty="0" smtClean="0">
                <a:latin typeface="Comic Sans MS" panose="030F0702030302020204" pitchFamily="66" charset="0"/>
              </a:rPr>
              <a:t>action: push-hands </a:t>
            </a:r>
            <a:r>
              <a:rPr lang="en-US" altLang="ja-JP" sz="3600" dirty="0" smtClean="0">
                <a:latin typeface="Comic Sans MS" panose="030F0702030302020204" pitchFamily="66" charset="0"/>
              </a:rPr>
              <a:t>(</a:t>
            </a:r>
            <a:r>
              <a:rPr lang="en-US" altLang="ja-JP" sz="3600" dirty="0" err="1" smtClean="0">
                <a:latin typeface="Comic Sans MS" panose="030F0702030302020204" pitchFamily="66" charset="0"/>
              </a:rPr>
              <a:t>Tui</a:t>
            </a:r>
            <a:r>
              <a:rPr lang="en-US" altLang="ja-JP" sz="3600" dirty="0" smtClean="0">
                <a:latin typeface="Comic Sans MS" panose="030F0702030302020204" pitchFamily="66" charset="0"/>
              </a:rPr>
              <a:t> </a:t>
            </a:r>
            <a:r>
              <a:rPr lang="en-US" altLang="ja-JP" sz="3600" dirty="0" err="1" smtClean="0">
                <a:latin typeface="Comic Sans MS" panose="030F0702030302020204" pitchFamily="66" charset="0"/>
              </a:rPr>
              <a:t>Shou</a:t>
            </a:r>
            <a:r>
              <a:rPr lang="en-US" altLang="ja-JP" sz="3600" dirty="0" smtClean="0">
                <a:latin typeface="Comic Sans MS" panose="030F0702030302020204" pitchFamily="66" charset="0"/>
              </a:rPr>
              <a:t>)</a:t>
            </a:r>
            <a:endParaRPr kumimoji="1" lang="ja-JP" alt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391" y="2697680"/>
            <a:ext cx="4127500" cy="3810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91160" y="247124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 Hand is a kind of sparring of Tai </a:t>
            </a: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altLang="ja-JP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lang="ja-JP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technology integrated with offense and defense, which defense changes to an attack, and an attack changes to defense.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69035" y="6138348"/>
            <a:ext cx="4648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hlinkClick r:id="rId3"/>
              </a:rPr>
              <a:t>http://www.patiencetaichi.com/public/125.</a:t>
            </a:r>
            <a:r>
              <a:rPr lang="ja-JP" altLang="en-US" dirty="0" smtClean="0">
                <a:hlinkClick r:id="rId3"/>
              </a:rPr>
              <a:t>cfm</a:t>
            </a:r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0157" cy="1325563"/>
          </a:xfrm>
        </p:spPr>
        <p:txBody>
          <a:bodyPr/>
          <a:lstStyle/>
          <a:p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basic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action: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loud-h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ands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(Yun </a:t>
            </a:r>
            <a:r>
              <a:rPr lang="en-US" altLang="zh-CN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Shou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  <a:endParaRPr kumimoji="1" lang="ja-JP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07165" y="205835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 hands like clouds; Gently </a:t>
            </a:r>
            <a:r>
              <a:rPr lang="en-US" altLang="zh-C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your hand, like clouds flowing 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water; </a:t>
            </a:r>
          </a:p>
          <a:p>
            <a: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 </a:t>
            </a:r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exercise is beneficial to </a:t>
            </a:r>
            <a: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people‘s </a:t>
            </a:r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health, edify </a:t>
            </a:r>
            <a:r>
              <a:rPr lang="en-US" altLang="ja-JP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sentiment.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93520" y="6211669"/>
            <a:ext cx="805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http://earthbalance-taichi.com/2013/10/chen-taiji-cloud-hands</a:t>
            </a:r>
            <a:r>
              <a:rPr lang="ja-JP" altLang="en-US" dirty="0" smtClean="0">
                <a:hlinkClick r:id="rId2"/>
              </a:rPr>
              <a:t>/</a:t>
            </a:r>
            <a:endParaRPr lang="en-US" altLang="ja-JP" dirty="0" smtClean="0"/>
          </a:p>
          <a:p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64" y="1984057"/>
            <a:ext cx="4010421" cy="341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477</Words>
  <Application>Microsoft Office PowerPoint</Application>
  <PresentationFormat>ワイド画面</PresentationFormat>
  <Paragraphs>57</Paragraphs>
  <Slides>14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7" baseType="lpstr">
      <vt:lpstr>Arial Unicode MS</vt:lpstr>
      <vt:lpstr>HGS行書体</vt:lpstr>
      <vt:lpstr>ＭＳ Ｐゴシック</vt:lpstr>
      <vt:lpstr>ＭＳ 明朝</vt:lpstr>
      <vt:lpstr>宋体</vt:lpstr>
      <vt:lpstr>メイリオ</vt:lpstr>
      <vt:lpstr>Arial</vt:lpstr>
      <vt:lpstr>Calibri</vt:lpstr>
      <vt:lpstr>Calibri Light</vt:lpstr>
      <vt:lpstr>Century</vt:lpstr>
      <vt:lpstr>Comic Sans MS</vt:lpstr>
      <vt:lpstr>Times New Roman</vt:lpstr>
      <vt:lpstr>Office テーマ</vt:lpstr>
      <vt:lpstr>Let Us Play Tai Chi  Nan Zhang</vt:lpstr>
      <vt:lpstr>PowerPoint プレゼンテーション</vt:lpstr>
      <vt:lpstr>What Tai Chi is</vt:lpstr>
      <vt:lpstr>Historic origin of Tai Chi</vt:lpstr>
      <vt:lpstr>PowerPoint プレゼンテーション</vt:lpstr>
      <vt:lpstr>The effect of Tai Chi   </vt:lpstr>
      <vt:lpstr>PowerPoint プレゼンテーション</vt:lpstr>
      <vt:lpstr>The basic action: push-hands (Tui Shou)</vt:lpstr>
      <vt:lpstr>The basic action: cloud-hands (Yun Shou)</vt:lpstr>
      <vt:lpstr>Beautiful Art</vt:lpstr>
      <vt:lpstr>Rectangle and Circular :   an ancient Philosophy </vt:lpstr>
      <vt:lpstr>PowerPoint プレゼンテーション</vt:lpstr>
      <vt:lpstr>PowerPoint プレゼンテーション</vt:lpstr>
      <vt:lpstr>PowerPoint プレゼンテーション</vt:lpstr>
    </vt:vector>
  </TitlesOfParts>
  <Company>広島修道大学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to help each other</dc:title>
  <dc:creator>Nan Zhang</dc:creator>
  <cp:lastModifiedBy>HP</cp:lastModifiedBy>
  <cp:revision>110</cp:revision>
  <dcterms:created xsi:type="dcterms:W3CDTF">2015-01-24T06:25:39Z</dcterms:created>
  <dcterms:modified xsi:type="dcterms:W3CDTF">2018-05-26T07:39:31Z</dcterms:modified>
</cp:coreProperties>
</file>